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68" r:id="rId2"/>
    <p:sldId id="270" r:id="rId3"/>
    <p:sldId id="279" r:id="rId4"/>
    <p:sldId id="271" r:id="rId5"/>
    <p:sldId id="277" r:id="rId6"/>
    <p:sldId id="278" r:id="rId7"/>
    <p:sldId id="274" r:id="rId8"/>
    <p:sldId id="275" r:id="rId9"/>
    <p:sldId id="276" r:id="rId10"/>
    <p:sldId id="273" r:id="rId11"/>
    <p:sldId id="267" r:id="rId12"/>
    <p:sldId id="269" r:id="rId13"/>
    <p:sldId id="266" r:id="rId14"/>
    <p:sldId id="257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BDD1A-5D41-48DA-A6ED-8F6DBD291BAC}" type="datetimeFigureOut">
              <a:rPr lang="en-US" smtClean="0"/>
              <a:t>11/7/2014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9F1E9-B58E-43DD-8AAA-35FDCA4F36F5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F4094-DFED-4F2C-A193-3DC074D12EB4}" type="slidenum">
              <a:rPr lang="en-IE" smtClean="0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08006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FDADB-B10F-46C0-A69A-3A958DB3D2A0}" type="datetimeFigureOut">
              <a:rPr lang="en-US" smtClean="0"/>
              <a:pPr/>
              <a:t>11/7/2014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41676-B1A0-4339-8AE1-E9DDC9177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si.i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LEVEL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REGISTRATION FEE FOR COLLEGE – </a:t>
            </a:r>
            <a:r>
              <a:rPr lang="en-GB" sz="3200" dirty="0" smtClean="0">
                <a:solidFill>
                  <a:srgbClr val="FF0000"/>
                </a:solidFill>
              </a:rPr>
              <a:t>3000 EURO</a:t>
            </a:r>
          </a:p>
          <a:p>
            <a:r>
              <a:rPr lang="en-GB" dirty="0" smtClean="0"/>
              <a:t>CAPITATION GRANT – </a:t>
            </a:r>
            <a:r>
              <a:rPr lang="en-GB" dirty="0" smtClean="0">
                <a:solidFill>
                  <a:srgbClr val="FF0000"/>
                </a:solidFill>
              </a:rPr>
              <a:t>165 EURO</a:t>
            </a:r>
            <a:endParaRPr lang="en-GB" sz="3200" dirty="0" smtClean="0">
              <a:solidFill>
                <a:srgbClr val="FF0000"/>
              </a:solidFill>
            </a:endParaRPr>
          </a:p>
          <a:p>
            <a:r>
              <a:rPr lang="en-GB" sz="3200" dirty="0" smtClean="0"/>
              <a:t>PLC STUDENT SERVICES FEE – APPROX </a:t>
            </a:r>
            <a:r>
              <a:rPr lang="en-GB" sz="3200" dirty="0" smtClean="0">
                <a:solidFill>
                  <a:srgbClr val="FF0000"/>
                </a:solidFill>
              </a:rPr>
              <a:t>500</a:t>
            </a:r>
            <a:r>
              <a:rPr lang="en-GB" sz="3200" dirty="0" smtClean="0"/>
              <a:t> EURO</a:t>
            </a:r>
          </a:p>
          <a:p>
            <a:r>
              <a:rPr lang="en-GB" sz="3200" dirty="0" smtClean="0"/>
              <a:t>DROP OUT? – FULL FEES FOR NEXT ACADEMIC </a:t>
            </a:r>
            <a:r>
              <a:rPr lang="en-GB" sz="3200" dirty="0" smtClean="0"/>
              <a:t>YEAR UNLESS YOU LEAVE BY 31 OCT-SLIDING SCALE</a:t>
            </a:r>
          </a:p>
          <a:p>
            <a:r>
              <a:rPr lang="en-GB" sz="3200" dirty="0" smtClean="0">
                <a:solidFill>
                  <a:schemeClr val="accent4">
                    <a:lumMod val="75000"/>
                  </a:schemeClr>
                </a:solidFill>
              </a:rPr>
              <a:t>CAN CHANGE COURSES  </a:t>
            </a:r>
            <a:r>
              <a:rPr lang="en-GB" sz="3200" dirty="0" smtClean="0"/>
              <a:t>- 15 OCT. (must have points/entry requirements) </a:t>
            </a:r>
            <a:r>
              <a:rPr lang="en-GB" sz="3200" dirty="0" smtClean="0">
                <a:solidFill>
                  <a:schemeClr val="accent4">
                    <a:lumMod val="75000"/>
                  </a:schemeClr>
                </a:solidFill>
              </a:rPr>
              <a:t>FACULTY OFFICE</a:t>
            </a:r>
            <a:endParaRPr lang="en-GB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5245" y="0"/>
            <a:ext cx="6330462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37273" y="1508854"/>
            <a:ext cx="477962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Talk to your </a:t>
            </a:r>
            <a:r>
              <a:rPr lang="en-IE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parent /</a:t>
            </a:r>
          </a:p>
          <a:p>
            <a:pPr algn="ctr"/>
            <a:r>
              <a:rPr lang="en-IE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guardian</a:t>
            </a:r>
            <a:endParaRPr lang="en-IE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E" dirty="0"/>
          </a:p>
          <a:p>
            <a:endParaRPr lang="en-IE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4785" y="1868829"/>
            <a:ext cx="1280921" cy="474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656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ASSISTANCE FUND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sz="9600" dirty="0" smtClean="0"/>
              <a:t>Books </a:t>
            </a:r>
          </a:p>
          <a:p>
            <a:r>
              <a:rPr lang="en-GB" sz="9600" dirty="0" smtClean="0"/>
              <a:t>Class materials</a:t>
            </a:r>
          </a:p>
          <a:p>
            <a:r>
              <a:rPr lang="en-GB" sz="9600" dirty="0" smtClean="0"/>
              <a:t>Rent</a:t>
            </a:r>
          </a:p>
          <a:p>
            <a:r>
              <a:rPr lang="en-GB" sz="9600" dirty="0" smtClean="0"/>
              <a:t>Heating/lighting bills</a:t>
            </a:r>
          </a:p>
          <a:p>
            <a:r>
              <a:rPr lang="en-GB" sz="9600" dirty="0" smtClean="0"/>
              <a:t>Food</a:t>
            </a:r>
          </a:p>
          <a:p>
            <a:r>
              <a:rPr lang="en-GB" sz="9600" dirty="0" smtClean="0"/>
              <a:t>Travel of an urgent or essential nature</a:t>
            </a:r>
          </a:p>
          <a:p>
            <a:r>
              <a:rPr lang="en-GB" sz="9600" dirty="0" smtClean="0"/>
              <a:t>Medical expenses, i.e. doctor or dental visits</a:t>
            </a:r>
          </a:p>
          <a:p>
            <a:r>
              <a:rPr lang="en-GB" sz="9600" dirty="0" smtClean="0"/>
              <a:t>Expenses associated with family breakdown</a:t>
            </a:r>
          </a:p>
          <a:p>
            <a:r>
              <a:rPr lang="en-GB" sz="9600" dirty="0" smtClean="0"/>
              <a:t>Expenses associated with bereavement</a:t>
            </a:r>
          </a:p>
          <a:p>
            <a:r>
              <a:rPr lang="en-GB" sz="9600" dirty="0" smtClean="0"/>
              <a:t>Expenses associated with accidents</a:t>
            </a:r>
          </a:p>
          <a:p>
            <a:r>
              <a:rPr lang="en-GB" sz="9600" dirty="0" smtClean="0"/>
              <a:t>Childcare</a:t>
            </a:r>
          </a:p>
          <a:p>
            <a:r>
              <a:rPr lang="en-GB" sz="9600" dirty="0" smtClean="0"/>
              <a:t>Compulsory study abroad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SCHOLARSHIPS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GB" dirty="0" smtClean="0"/>
              <a:t>SPORT – CHECK WEBSITE</a:t>
            </a:r>
          </a:p>
          <a:p>
            <a:r>
              <a:rPr lang="en-GB" dirty="0" smtClean="0"/>
              <a:t>ACADEMIC- AWARDED AUTOMATICALLY</a:t>
            </a:r>
          </a:p>
          <a:p>
            <a:r>
              <a:rPr lang="en-GB" dirty="0" smtClean="0"/>
              <a:t>CREDIT </a:t>
            </a:r>
            <a:r>
              <a:rPr lang="en-GB" dirty="0" smtClean="0"/>
              <a:t>UNION/GARDAI</a:t>
            </a:r>
            <a:endParaRPr lang="en-GB" dirty="0" smtClean="0"/>
          </a:p>
          <a:p>
            <a:r>
              <a:rPr lang="en-GB" dirty="0" smtClean="0"/>
              <a:t>DE PUY IRELAND – CIT BIOMEDICAL </a:t>
            </a:r>
            <a:r>
              <a:rPr lang="en-GB" dirty="0" smtClean="0"/>
              <a:t>ENGINEERING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UCC – QUERCUS – FEB 1</a:t>
            </a:r>
            <a:r>
              <a:rPr lang="en-GB" baseline="30000" dirty="0" smtClean="0">
                <a:solidFill>
                  <a:srgbClr val="FFFF00"/>
                </a:solidFill>
              </a:rPr>
              <a:t>ST</a:t>
            </a:r>
            <a:r>
              <a:rPr lang="en-GB" dirty="0" smtClean="0">
                <a:solidFill>
                  <a:srgbClr val="FFFF00"/>
                </a:solidFill>
              </a:rPr>
              <a:t> 2015</a:t>
            </a: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APPLY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CONTACT FEES OFFICE IN YOUR COLLEGE</a:t>
            </a:r>
          </a:p>
          <a:p>
            <a:r>
              <a:rPr lang="en-GB" dirty="0" smtClean="0"/>
              <a:t>CONTACT STUDENTS UNION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DISABILITY  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9947"/>
            <a:ext cx="8964488" cy="5478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FFFF00"/>
                </a:solidFill>
              </a:rPr>
              <a:t/>
            </a:r>
            <a:br>
              <a:rPr lang="en-IE" dirty="0" smtClean="0">
                <a:solidFill>
                  <a:srgbClr val="FFFF00"/>
                </a:solidFill>
              </a:rPr>
            </a:br>
            <a:r>
              <a:rPr lang="en-IE" b="1" dirty="0" smtClean="0">
                <a:solidFill>
                  <a:srgbClr val="FF3300"/>
                </a:solidFill>
              </a:rPr>
              <a:t>Process</a:t>
            </a:r>
            <a:br>
              <a:rPr lang="en-IE" b="1" dirty="0" smtClean="0">
                <a:solidFill>
                  <a:srgbClr val="FF3300"/>
                </a:solidFill>
              </a:rPr>
            </a:br>
            <a:r>
              <a:rPr lang="en-IE" b="1" dirty="0">
                <a:solidFill>
                  <a:srgbClr val="FF3300"/>
                </a:solidFill>
              </a:rPr>
              <a:t/>
            </a:r>
            <a:br>
              <a:rPr lang="en-IE" b="1" dirty="0">
                <a:solidFill>
                  <a:srgbClr val="FF3300"/>
                </a:solidFill>
              </a:rPr>
            </a:br>
            <a:r>
              <a:rPr lang="en-IE" b="1" dirty="0" smtClean="0">
                <a:solidFill>
                  <a:srgbClr val="FF3300"/>
                </a:solidFill>
              </a:rPr>
              <a:t/>
            </a:r>
            <a:br>
              <a:rPr lang="en-IE" b="1" dirty="0" smtClean="0">
                <a:solidFill>
                  <a:srgbClr val="FF3300"/>
                </a:solidFill>
              </a:rPr>
            </a:b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IE" dirty="0" smtClean="0">
                <a:solidFill>
                  <a:schemeClr val="tx2"/>
                </a:solidFill>
              </a:rPr>
              <a:t>Register with Laura O’Rourke, Disability Support Officer Attend </a:t>
            </a:r>
            <a:r>
              <a:rPr lang="en-IE" dirty="0">
                <a:solidFill>
                  <a:schemeClr val="tx2"/>
                </a:solidFill>
              </a:rPr>
              <a:t>classes for a week or so</a:t>
            </a:r>
          </a:p>
          <a:p>
            <a:pPr>
              <a:lnSpc>
                <a:spcPct val="90000"/>
              </a:lnSpc>
            </a:pPr>
            <a:r>
              <a:rPr lang="en-IE" dirty="0">
                <a:solidFill>
                  <a:schemeClr val="tx2"/>
                </a:solidFill>
              </a:rPr>
              <a:t>Attend ‘needs assessment’ with Disability Officer and Disability Facilitation Administrator </a:t>
            </a:r>
          </a:p>
          <a:p>
            <a:pPr>
              <a:lnSpc>
                <a:spcPct val="90000"/>
              </a:lnSpc>
            </a:pPr>
            <a:r>
              <a:rPr lang="en-IE" dirty="0">
                <a:solidFill>
                  <a:schemeClr val="tx2"/>
                </a:solidFill>
              </a:rPr>
              <a:t>Determine supports you may need</a:t>
            </a:r>
          </a:p>
          <a:p>
            <a:pPr>
              <a:lnSpc>
                <a:spcPct val="90000"/>
              </a:lnSpc>
            </a:pPr>
            <a:r>
              <a:rPr lang="en-IE" dirty="0" smtClean="0">
                <a:solidFill>
                  <a:schemeClr val="tx2"/>
                </a:solidFill>
              </a:rPr>
              <a:t>Fill </a:t>
            </a:r>
            <a:r>
              <a:rPr lang="en-IE" dirty="0">
                <a:solidFill>
                  <a:schemeClr val="tx2"/>
                </a:solidFill>
              </a:rPr>
              <a:t>in forms – consent, funding application etc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4340" name="Picture 4" descr="cit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6165850"/>
            <a:ext cx="2519362" cy="576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GRANT LEVELS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SEE </a:t>
            </a:r>
            <a:r>
              <a:rPr lang="en-IE" dirty="0" smtClean="0">
                <a:hlinkClick r:id="rId2"/>
              </a:rPr>
              <a:t>WWW.SUSI.IE</a:t>
            </a:r>
            <a:r>
              <a:rPr lang="en-IE" dirty="0" smtClean="0"/>
              <a:t> AND HANDOUT</a:t>
            </a:r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APPLICATION OPENS IN APRIL 2015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WWW.ACCESSCOLLEGE.IE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4000" dirty="0" smtClean="0"/>
              <a:t>DARE</a:t>
            </a:r>
            <a:r>
              <a:rPr lang="en-GB" dirty="0" smtClean="0"/>
              <a:t> PROGRAMME</a:t>
            </a:r>
          </a:p>
          <a:p>
            <a:r>
              <a:rPr lang="en-GB" dirty="0" smtClean="0"/>
              <a:t>STUDENTS WITH A </a:t>
            </a:r>
            <a:r>
              <a:rPr lang="en-GB" dirty="0" smtClean="0">
                <a:solidFill>
                  <a:srgbClr val="FF0000"/>
                </a:solidFill>
              </a:rPr>
              <a:t>DISABILITY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4000" dirty="0" smtClean="0"/>
              <a:t> HEAR</a:t>
            </a:r>
            <a:r>
              <a:rPr lang="en-GB" dirty="0" smtClean="0"/>
              <a:t> PROGRAMME</a:t>
            </a:r>
          </a:p>
          <a:p>
            <a:endParaRPr lang="en-GB" dirty="0" smtClean="0"/>
          </a:p>
          <a:p>
            <a:r>
              <a:rPr lang="en-GB" sz="2400" dirty="0" smtClean="0">
                <a:solidFill>
                  <a:srgbClr val="FF0000"/>
                </a:solidFill>
              </a:rPr>
              <a:t>DISADVANTAGED</a:t>
            </a:r>
            <a:r>
              <a:rPr lang="en-GB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BACKGROUNDS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DARE SCHEME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IE" sz="4000" b="1" i="1" dirty="0" smtClean="0"/>
              <a:t>TICK DISABILTY BOX ON CAO</a:t>
            </a:r>
          </a:p>
          <a:p>
            <a:endParaRPr lang="en-IE" sz="4000" b="1" i="1" dirty="0"/>
          </a:p>
          <a:p>
            <a:r>
              <a:rPr lang="en-IE" dirty="0" smtClean="0"/>
              <a:t>BENEFITS- GET INTO COURSE ON LOWER POINTS/SUPPORTS IN COLLEGE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sz="4000" b="1" smtClean="0">
                <a:solidFill>
                  <a:srgbClr val="000000"/>
                </a:solidFill>
              </a:rPr>
              <a:t>Disabilities eligible for consideration </a:t>
            </a:r>
            <a:br>
              <a:rPr lang="en-IE" sz="4000" b="1" smtClean="0">
                <a:solidFill>
                  <a:srgbClr val="000000"/>
                </a:solidFill>
              </a:rPr>
            </a:br>
            <a:r>
              <a:rPr lang="en-IE" sz="4000" b="1" smtClean="0">
                <a:solidFill>
                  <a:srgbClr val="000000"/>
                </a:solidFill>
              </a:rPr>
              <a:t/>
            </a:r>
            <a:br>
              <a:rPr lang="en-IE" sz="4000" b="1" smtClean="0">
                <a:solidFill>
                  <a:srgbClr val="000000"/>
                </a:solidFill>
              </a:rPr>
            </a:br>
            <a:endParaRPr lang="en-GB" sz="4000" b="1" smtClean="0">
              <a:solidFill>
                <a:srgbClr val="000000"/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Autistic Spectrum Disorders (including Asperger’s Syndrome)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ADD/ADHD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Blind/Vision Impaired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Deaf/Hard of Hearing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DCD – Dyspraxia/Dysgraphia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Mental Health Conditions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Neurological Conditions (Brain Injury, Epilepsy, Speech &amp; Language     	Disabilities)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Significant Ongoing Illness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Physical Disability</a:t>
            </a:r>
          </a:p>
          <a:p>
            <a:pPr lvl="1" eaLnBrk="1" hangingPunct="1"/>
            <a:r>
              <a:rPr lang="en-GB" sz="2000" smtClean="0">
                <a:solidFill>
                  <a:srgbClr val="000000"/>
                </a:solidFill>
              </a:rPr>
              <a:t>	Specific Learning Difficulty (Dyslexia &amp; Dyscalculia)</a:t>
            </a:r>
          </a:p>
          <a:p>
            <a:pPr eaLnBrk="1" hangingPunct="1"/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IE" b="1" smtClean="0">
                <a:solidFill>
                  <a:srgbClr val="000000"/>
                </a:solidFill>
              </a:rPr>
              <a:t>Supports in College</a:t>
            </a:r>
            <a:endParaRPr lang="en-GB" b="1" smtClean="0">
              <a:solidFill>
                <a:srgbClr val="000000"/>
              </a:solidFill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IE" sz="2800" b="1" dirty="0" smtClean="0">
                <a:solidFill>
                  <a:srgbClr val="FF0000"/>
                </a:solidFill>
              </a:rPr>
              <a:t>You don’t have to be eligible for DARE to get support in </a:t>
            </a:r>
            <a:r>
              <a:rPr lang="en-IE" sz="2800" b="1" dirty="0" smtClean="0">
                <a:solidFill>
                  <a:srgbClr val="FF0000"/>
                </a:solidFill>
              </a:rPr>
              <a:t>college – APPLY ANYWAY TO LET COLLEGE KNOW YOUR SITUATION</a:t>
            </a:r>
            <a:endParaRPr lang="en-IE" sz="2800" b="1" dirty="0" smtClean="0">
              <a:solidFill>
                <a:srgbClr val="FF0000"/>
              </a:solidFill>
            </a:endParaRPr>
          </a:p>
          <a:p>
            <a:pPr eaLnBrk="1" hangingPunct="1"/>
            <a:endParaRPr lang="en-IE" sz="18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IE" sz="1800" dirty="0" smtClean="0">
                <a:solidFill>
                  <a:srgbClr val="000000"/>
                </a:solidFill>
              </a:rPr>
              <a:t>A needs assessment is conducted to identify your specific support requirements.</a:t>
            </a:r>
          </a:p>
          <a:p>
            <a:pPr eaLnBrk="1" hangingPunct="1"/>
            <a:endParaRPr lang="en-IE" sz="18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IE" sz="1800" dirty="0" smtClean="0">
                <a:solidFill>
                  <a:srgbClr val="000000"/>
                </a:solidFill>
              </a:rPr>
              <a:t>Supports may include:</a:t>
            </a:r>
          </a:p>
          <a:p>
            <a:pPr eaLnBrk="1" hangingPunct="1"/>
            <a:endParaRPr lang="en-IE" sz="1800" dirty="0" smtClean="0">
              <a:solidFill>
                <a:srgbClr val="000000"/>
              </a:solidFill>
            </a:endParaRPr>
          </a:p>
          <a:p>
            <a:pPr lvl="1" eaLnBrk="1" hangingPunct="1"/>
            <a:r>
              <a:rPr lang="en-IE" sz="1800" dirty="0" smtClean="0">
                <a:solidFill>
                  <a:srgbClr val="000000"/>
                </a:solidFill>
              </a:rPr>
              <a:t>Orientation Programmes</a:t>
            </a:r>
          </a:p>
          <a:p>
            <a:pPr lvl="1" eaLnBrk="1" hangingPunct="1"/>
            <a:r>
              <a:rPr lang="en-GB" sz="1800" dirty="0" smtClean="0">
                <a:solidFill>
                  <a:srgbClr val="000000"/>
                </a:solidFill>
              </a:rPr>
              <a:t>Learning Support </a:t>
            </a:r>
          </a:p>
          <a:p>
            <a:pPr lvl="1" eaLnBrk="1" hangingPunct="1"/>
            <a:r>
              <a:rPr lang="en-GB" sz="1800" dirty="0" smtClean="0">
                <a:solidFill>
                  <a:srgbClr val="000000"/>
                </a:solidFill>
              </a:rPr>
              <a:t>Assistive Technology</a:t>
            </a:r>
          </a:p>
          <a:p>
            <a:pPr lvl="1" eaLnBrk="1" hangingPunct="1"/>
            <a:r>
              <a:rPr lang="en-GB" sz="1800" dirty="0" smtClean="0">
                <a:solidFill>
                  <a:srgbClr val="000000"/>
                </a:solidFill>
              </a:rPr>
              <a:t>Library Support</a:t>
            </a:r>
          </a:p>
          <a:p>
            <a:pPr lvl="1" eaLnBrk="1" hangingPunct="1"/>
            <a:r>
              <a:rPr lang="en-GB" sz="1800" dirty="0" smtClean="0">
                <a:solidFill>
                  <a:srgbClr val="000000"/>
                </a:solidFill>
              </a:rPr>
              <a:t>Exam Support</a:t>
            </a:r>
          </a:p>
          <a:p>
            <a:pPr lvl="1" eaLnBrk="1" hangingPunct="1"/>
            <a:r>
              <a:rPr lang="en-GB" sz="1800" dirty="0" smtClean="0">
                <a:solidFill>
                  <a:srgbClr val="000000"/>
                </a:solidFill>
              </a:rPr>
              <a:t>Note-taking/Support Worker</a:t>
            </a:r>
          </a:p>
          <a:p>
            <a:pPr lvl="1" eaLnBrk="1" hangingPunct="1"/>
            <a:r>
              <a:rPr lang="en-GB" sz="1800" dirty="0" smtClean="0">
                <a:solidFill>
                  <a:srgbClr val="000000"/>
                </a:solidFill>
              </a:rPr>
              <a:t>Academic Tuition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1431"/>
            <a:ext cx="8229600" cy="4525963"/>
          </a:xfrm>
        </p:spPr>
        <p:txBody>
          <a:bodyPr/>
          <a:lstStyle/>
          <a:p>
            <a:pPr marL="660400" indent="-660400">
              <a:buNone/>
            </a:pPr>
            <a:r>
              <a:rPr lang="en-GB" sz="2600" dirty="0" smtClean="0">
                <a:latin typeface="Myriad Pro" pitchFamily="34" charset="0"/>
              </a:rPr>
              <a:t> </a:t>
            </a:r>
          </a:p>
          <a:p>
            <a:pPr marL="660400" indent="-660400">
              <a:buFont typeface="Arial" pitchFamily="34" charset="0"/>
              <a:buChar char="•"/>
            </a:pPr>
            <a:endParaRPr lang="en-GB" sz="2600" dirty="0" smtClean="0">
              <a:latin typeface="Myriad Pro" pitchFamily="34" charset="0"/>
            </a:endParaRPr>
          </a:p>
          <a:p>
            <a:pPr marL="660400" indent="-660400" eaLnBrk="1" hangingPunct="1"/>
            <a:endParaRPr lang="en-GB" sz="2000" dirty="0" smtClean="0"/>
          </a:p>
        </p:txBody>
      </p:sp>
      <p:sp>
        <p:nvSpPr>
          <p:cNvPr id="5" name="Rounded Rectangular Callout 4"/>
          <p:cNvSpPr/>
          <p:nvPr/>
        </p:nvSpPr>
        <p:spPr>
          <a:xfrm>
            <a:off x="278665" y="652175"/>
            <a:ext cx="4406068" cy="2953510"/>
          </a:xfrm>
          <a:prstGeom prst="wedgeRoundRectCallout">
            <a:avLst>
              <a:gd name="adj1" fmla="val -2787"/>
              <a:gd name="adj2" fmla="val 75432"/>
              <a:gd name="adj3" fmla="val 16667"/>
            </a:avLst>
          </a:prstGeom>
          <a:solidFill>
            <a:srgbClr val="FFC000"/>
          </a:solidFill>
          <a:ln w="1270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Higher Education Access Route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an admissions route for school leavers who for social, financial or cultural reasons are under-represented at third level education.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863268" y="2525966"/>
            <a:ext cx="4002067" cy="2552364"/>
          </a:xfrm>
          <a:prstGeom prst="wedgeRoundRectCallout">
            <a:avLst>
              <a:gd name="adj1" fmla="val -32555"/>
              <a:gd name="adj2" fmla="val 68757"/>
              <a:gd name="adj3" fmla="val 16667"/>
            </a:avLst>
          </a:prstGeom>
          <a:solidFill>
            <a:srgbClr val="669900">
              <a:alpha val="78000"/>
            </a:srgbClr>
          </a:solidFill>
          <a:ln w="127000">
            <a:solidFill>
              <a:schemeClr val="bg1"/>
            </a:solidFill>
          </a:ln>
          <a:effectLst>
            <a:outerShdw blurRad="50800" dist="25400" dir="5400000" rotWithShape="0">
              <a:srgbClr val="669900">
                <a:alpha val="33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was set up to ensure that all Leaving Certificate students have a fair and equal opportunity to progress to third level education.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929" y="520112"/>
            <a:ext cx="8229600" cy="1143000"/>
          </a:xfrm>
          <a:effectLst/>
        </p:spPr>
        <p:txBody>
          <a:bodyPr/>
          <a:lstStyle/>
          <a:p>
            <a:r>
              <a:rPr lang="en-US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cs typeface="Iskoola Pota" panose="020B0502040204020203" pitchFamily="34" charset="0"/>
              </a:rPr>
              <a:t>What is HEAR?</a:t>
            </a:r>
            <a:endParaRPr lang="en-US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Arial Black" panose="020B0A04020102020204" pitchFamily="34" charset="0"/>
              <a:cs typeface="Iskoola Pota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08188" y="2841391"/>
            <a:ext cx="1135845" cy="420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735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2187044" y="215440"/>
            <a:ext cx="4082120" cy="6092329"/>
          </a:xfrm>
          <a:prstGeom prst="rect">
            <a:avLst/>
          </a:prstGeom>
        </p:spPr>
      </p:pic>
      <p:grpSp>
        <p:nvGrpSpPr>
          <p:cNvPr id="3" name="Group 15"/>
          <p:cNvGrpSpPr/>
          <p:nvPr/>
        </p:nvGrpSpPr>
        <p:grpSpPr>
          <a:xfrm>
            <a:off x="2446258" y="1320468"/>
            <a:ext cx="6927919" cy="4648746"/>
            <a:chOff x="3134847" y="1309451"/>
            <a:chExt cx="7505246" cy="4648746"/>
          </a:xfrm>
        </p:grpSpPr>
        <p:sp>
          <p:nvSpPr>
            <p:cNvPr id="14" name="Oval Callout 13"/>
            <p:cNvSpPr/>
            <p:nvPr/>
          </p:nvSpPr>
          <p:spPr>
            <a:xfrm>
              <a:off x="7013465" y="2299363"/>
              <a:ext cx="3365442" cy="3411160"/>
            </a:xfrm>
            <a:prstGeom prst="wedgeEllipseCallout">
              <a:avLst>
                <a:gd name="adj1" fmla="val -59136"/>
                <a:gd name="adj2" fmla="val -21811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85255" y="2765015"/>
              <a:ext cx="3254838" cy="3193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Dublin Institute of Technology</a:t>
              </a:r>
              <a:endParaRPr lang="en-IE" sz="1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Dublin City University</a:t>
              </a:r>
            </a:p>
            <a:p>
              <a:r>
                <a:rPr lang="en-IE" sz="11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IE" sz="11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incorporating </a:t>
              </a:r>
            </a:p>
            <a:p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Mater Dei Institute of Education </a:t>
              </a:r>
              <a:r>
                <a:rPr lang="en-IE" sz="11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&amp;</a:t>
              </a: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St. </a:t>
              </a:r>
            </a:p>
            <a:p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Patrick’s College, </a:t>
              </a:r>
              <a:r>
                <a:rPr lang="en-IE" sz="1100" dirty="0" err="1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Drumcondra</a:t>
              </a: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RCSI</a:t>
              </a:r>
            </a:p>
            <a:p>
              <a:pPr>
                <a:lnSpc>
                  <a:spcPct val="150000"/>
                </a:lnSpc>
              </a:pP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Trinity College, Dublin</a:t>
              </a:r>
            </a:p>
            <a:p>
              <a:pPr>
                <a:lnSpc>
                  <a:spcPct val="150000"/>
                </a:lnSpc>
              </a:pP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University College, Dublin</a:t>
              </a:r>
            </a:p>
            <a:p>
              <a:pPr>
                <a:lnSpc>
                  <a:spcPct val="150000"/>
                </a:lnSpc>
              </a:pP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Church of Ireland, College of Education</a:t>
              </a:r>
            </a:p>
            <a:p>
              <a:pPr>
                <a:lnSpc>
                  <a:spcPct val="150000"/>
                </a:lnSpc>
              </a:pP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Marino Institute of Education</a:t>
              </a:r>
            </a:p>
            <a:p>
              <a:pPr>
                <a:lnSpc>
                  <a:spcPct val="150000"/>
                </a:lnSpc>
              </a:pPr>
              <a:r>
                <a:rPr lang="en-IE" sz="11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National College of Ireland  </a:t>
              </a:r>
            </a:p>
            <a:p>
              <a:endParaRPr lang="en-IE" sz="1200" b="1" dirty="0">
                <a:solidFill>
                  <a:srgbClr val="002060"/>
                </a:solidFill>
                <a:latin typeface="Myriad Pro" pitchFamily="34" charset="0"/>
              </a:endParaRPr>
            </a:p>
            <a:p>
              <a:r>
                <a:rPr lang="en-IE" sz="1200" b="1" dirty="0" smtClean="0">
                  <a:solidFill>
                    <a:srgbClr val="002060"/>
                  </a:solidFill>
                  <a:latin typeface="Myriad Pro" pitchFamily="34" charset="0"/>
                </a:rPr>
                <a:t> </a:t>
              </a:r>
              <a:endParaRPr lang="en-IE" sz="1200" b="1" dirty="0">
                <a:solidFill>
                  <a:srgbClr val="002060"/>
                </a:solidFill>
                <a:latin typeface="Myriad Pro" pitchFamily="34" charset="0"/>
              </a:endParaRPr>
            </a:p>
            <a:p>
              <a:endParaRPr lang="en-IE" dirty="0">
                <a:solidFill>
                  <a:srgbClr val="002060"/>
                </a:solidFill>
              </a:endParaRPr>
            </a:p>
          </p:txBody>
        </p:sp>
        <p:sp>
          <p:nvSpPr>
            <p:cNvPr id="17" name="Oval Callout 16"/>
            <p:cNvSpPr/>
            <p:nvPr/>
          </p:nvSpPr>
          <p:spPr>
            <a:xfrm>
              <a:off x="5297730" y="4727576"/>
              <a:ext cx="1332606" cy="982946"/>
            </a:xfrm>
            <a:prstGeom prst="wedgeEllipseCallout">
              <a:avLst>
                <a:gd name="adj1" fmla="val -54507"/>
                <a:gd name="adj2" fmla="val 28823"/>
              </a:avLst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rgbClr val="FFC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10114" y="4920762"/>
              <a:ext cx="142613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E" sz="11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University </a:t>
              </a:r>
            </a:p>
            <a:p>
              <a:pPr>
                <a:lnSpc>
                  <a:spcPct val="150000"/>
                </a:lnSpc>
              </a:pPr>
              <a:r>
                <a:rPr lang="en-IE" sz="11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College Cork</a:t>
              </a:r>
              <a:endParaRPr lang="en-IE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Callout 18"/>
            <p:cNvSpPr/>
            <p:nvPr/>
          </p:nvSpPr>
          <p:spPr>
            <a:xfrm>
              <a:off x="4561350" y="3283286"/>
              <a:ext cx="1499276" cy="1444290"/>
            </a:xfrm>
            <a:prstGeom prst="wedgeEllipseCallout">
              <a:avLst>
                <a:gd name="adj1" fmla="val -54507"/>
                <a:gd name="adj2" fmla="val 28823"/>
              </a:avLst>
            </a:prstGeom>
            <a:solidFill>
              <a:srgbClr val="CC00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rgbClr val="FFC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38506" y="3371475"/>
              <a:ext cx="1334817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endParaRPr lang="en-IE" sz="11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IE" sz="1100" b="1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University of    </a:t>
              </a:r>
            </a:p>
            <a:p>
              <a:r>
                <a:rPr lang="en-IE" sz="11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IE" sz="1100" b="1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Limerick</a:t>
              </a:r>
            </a:p>
            <a:p>
              <a:endParaRPr lang="en-IE" sz="11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IE" sz="1100" b="1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Mary </a:t>
              </a:r>
            </a:p>
            <a:p>
              <a:r>
                <a:rPr lang="en-IE" sz="1100" b="1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Immaculate                 </a:t>
              </a:r>
            </a:p>
            <a:p>
              <a:r>
                <a:rPr lang="en-IE" sz="11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IE" sz="1100" b="1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College </a:t>
              </a:r>
            </a:p>
          </p:txBody>
        </p:sp>
        <p:sp>
          <p:nvSpPr>
            <p:cNvPr id="21" name="Oval Callout 20"/>
            <p:cNvSpPr/>
            <p:nvPr/>
          </p:nvSpPr>
          <p:spPr>
            <a:xfrm rot="14931964">
              <a:off x="3364530" y="2731394"/>
              <a:ext cx="748642" cy="1208007"/>
            </a:xfrm>
            <a:prstGeom prst="wedgeEllipseCallout">
              <a:avLst>
                <a:gd name="adj1" fmla="val -54507"/>
                <a:gd name="adj2" fmla="val 51792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rgbClr val="FFC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42046" y="3167922"/>
              <a:ext cx="1966214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NUI Galway</a:t>
              </a:r>
              <a:endParaRPr lang="en-IE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Callout 22"/>
            <p:cNvSpPr/>
            <p:nvPr/>
          </p:nvSpPr>
          <p:spPr>
            <a:xfrm>
              <a:off x="5065833" y="1309451"/>
              <a:ext cx="1332606" cy="982946"/>
            </a:xfrm>
            <a:prstGeom prst="wedgeEllipseCallout">
              <a:avLst>
                <a:gd name="adj1" fmla="val -54507"/>
                <a:gd name="adj2" fmla="val 28823"/>
              </a:avLst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rgbClr val="FFC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70566" y="1523925"/>
              <a:ext cx="142613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E" sz="11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St. Angela’s College, Sligo</a:t>
              </a:r>
              <a:endParaRPr lang="en-IE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val Callout 24"/>
            <p:cNvSpPr/>
            <p:nvPr/>
          </p:nvSpPr>
          <p:spPr>
            <a:xfrm rot="14931964">
              <a:off x="4936519" y="2044560"/>
              <a:ext cx="1056357" cy="1579784"/>
            </a:xfrm>
            <a:prstGeom prst="wedgeEllipseCallout">
              <a:avLst>
                <a:gd name="adj1" fmla="val -54507"/>
                <a:gd name="adj2" fmla="val 51792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rgbClr val="FFC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47100" y="2560693"/>
              <a:ext cx="220304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100" b="1" dirty="0">
                  <a:latin typeface="Myriad Pro" pitchFamily="34" charset="0"/>
                </a:rPr>
                <a:t> </a:t>
              </a:r>
              <a:r>
                <a:rPr lang="en-IE" sz="1100" b="1" dirty="0" smtClean="0">
                  <a:latin typeface="Myriad Pro" pitchFamily="34" charset="0"/>
                </a:rPr>
                <a:t>          </a:t>
              </a: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IE" sz="11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Maynooth</a:t>
              </a: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University</a:t>
              </a:r>
            </a:p>
            <a:p>
              <a:endParaRPr lang="en-I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I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- Pontifical University</a:t>
              </a:r>
              <a:r>
                <a:rPr lang="en-I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</a:p>
            <a:p>
              <a:r>
                <a:rPr lang="en-I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 </a:t>
              </a:r>
              <a:r>
                <a:rPr lang="en-IE" sz="11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Maynooth</a:t>
              </a:r>
              <a:endParaRPr lang="en-I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904144" y="155426"/>
            <a:ext cx="3179669" cy="1897512"/>
          </a:xfrm>
        </p:spPr>
        <p:txBody>
          <a:bodyPr>
            <a:noAutofit/>
          </a:bodyPr>
          <a:lstStyle/>
          <a:p>
            <a:r>
              <a:rPr lang="en-US" sz="4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Where can I go to </a:t>
            </a:r>
            <a:r>
              <a:rPr lang="en-US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college?</a:t>
            </a:r>
            <a:endParaRPr lang="en-US" sz="4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528298" y="970829"/>
            <a:ext cx="2372457" cy="60912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AutoShape 2" descr="https://dl-web.dropbox.com/get/university%20photos/UCD%202012%20Photos/hi-res-1010_Campus_0011a.jpg?_subject_uid=343492578&amp;w=AAAC9TdwSFNCE1FA8ghSs2t-x5GxxuT_-MuQem_Un8WzmQ"/>
          <p:cNvSpPr>
            <a:spLocks noChangeAspect="1" noChangeArrowheads="1"/>
          </p:cNvSpPr>
          <p:nvPr/>
        </p:nvSpPr>
        <p:spPr bwMode="auto">
          <a:xfrm>
            <a:off x="143608" y="-144463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3584" b="5089"/>
          <a:stretch/>
        </p:blipFill>
        <p:spPr>
          <a:xfrm>
            <a:off x="34709" y="-13909"/>
            <a:ext cx="2068100" cy="688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791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Should I apply?</a:t>
            </a:r>
            <a:endParaRPr lang="en-US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3358960"/>
              </p:ext>
            </p:extLst>
          </p:nvPr>
        </p:nvGraphicFramePr>
        <p:xfrm>
          <a:off x="1004009" y="1520327"/>
          <a:ext cx="7078169" cy="487827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43077"/>
                <a:gridCol w="6635092"/>
              </a:tblGrid>
              <a:tr h="708136">
                <a:tc>
                  <a:txBody>
                    <a:bodyPr/>
                    <a:lstStyle/>
                    <a:p>
                      <a:r>
                        <a:rPr lang="en-IE" sz="2000" b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IE" sz="2000" b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your household income on</a:t>
                      </a:r>
                      <a:r>
                        <a:rPr lang="en-IE" sz="20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below €45,790 in 2013?</a:t>
                      </a:r>
                      <a:endParaRPr lang="en-IE" sz="20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solidFill>
                      <a:srgbClr val="FFC000"/>
                    </a:solidFill>
                  </a:tcPr>
                </a:tc>
              </a:tr>
              <a:tr h="708136">
                <a:tc>
                  <a:txBody>
                    <a:bodyPr/>
                    <a:lstStyle/>
                    <a:p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I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solidFill>
                      <a:srgbClr val="FFDC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</a:t>
                      </a:r>
                      <a:r>
                        <a:rPr lang="en-IE" sz="2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 or your family have a Medical Card/GP Visit Card?</a:t>
                      </a:r>
                      <a:endParaRPr lang="en-IE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solidFill>
                      <a:srgbClr val="FFDC6D"/>
                    </a:solidFill>
                  </a:tcPr>
                </a:tc>
              </a:tr>
              <a:tr h="1022864">
                <a:tc>
                  <a:txBody>
                    <a:bodyPr/>
                    <a:lstStyle/>
                    <a:p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I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your parents/guardians receive a means-tested</a:t>
                      </a:r>
                      <a:r>
                        <a:rPr lang="en-IE" sz="2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 welfare payment for at least 26 weeks in 2013?</a:t>
                      </a:r>
                      <a:endParaRPr lang="en-IE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/>
                </a:tc>
              </a:tr>
              <a:tr h="1022864">
                <a:tc>
                  <a:txBody>
                    <a:bodyPr/>
                    <a:lstStyle/>
                    <a:p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I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solidFill>
                      <a:srgbClr val="FFDC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your parents’</a:t>
                      </a:r>
                      <a:r>
                        <a:rPr lang="en-IE" sz="2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guardians’ employment status under-represented in Higher Education? </a:t>
                      </a:r>
                      <a:endParaRPr lang="en-IE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solidFill>
                      <a:srgbClr val="FFDC6D"/>
                    </a:solidFill>
                  </a:tcPr>
                </a:tc>
              </a:tr>
              <a:tr h="708136">
                <a:tc>
                  <a:txBody>
                    <a:bodyPr/>
                    <a:lstStyle/>
                    <a:p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I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you attended a DEIS second level school for five years?</a:t>
                      </a:r>
                    </a:p>
                  </a:txBody>
                  <a:tcPr marL="84406" marR="84406"/>
                </a:tc>
              </a:tr>
              <a:tr h="708136">
                <a:tc>
                  <a:txBody>
                    <a:bodyPr/>
                    <a:lstStyle/>
                    <a:p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I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solidFill>
                      <a:srgbClr val="FFDC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you live in an area of concentrated disadvantage?</a:t>
                      </a:r>
                    </a:p>
                  </a:txBody>
                  <a:tcPr marL="84406" marR="84406">
                    <a:solidFill>
                      <a:srgbClr val="FFDC6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2735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524</Words>
  <Application>Microsoft Office PowerPoint</Application>
  <PresentationFormat>On-screen Show (4:3)</PresentationFormat>
  <Paragraphs>125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3RD LEVEL FINANCE</vt:lpstr>
      <vt:lpstr>GRANT LEVELS</vt:lpstr>
      <vt:lpstr>WWW.ACCESSCOLLEGE.IE</vt:lpstr>
      <vt:lpstr>DARE SCHEME</vt:lpstr>
      <vt:lpstr>Disabilities eligible for consideration   </vt:lpstr>
      <vt:lpstr>Supports in College</vt:lpstr>
      <vt:lpstr>What is HEAR?</vt:lpstr>
      <vt:lpstr>Where can I go to college?</vt:lpstr>
      <vt:lpstr>Should I apply?</vt:lpstr>
      <vt:lpstr>Slide 10</vt:lpstr>
      <vt:lpstr>STUDENT ASSISTANCE FUND</vt:lpstr>
      <vt:lpstr>SCHOLARSHIPS</vt:lpstr>
      <vt:lpstr>HOW TO APPLY</vt:lpstr>
      <vt:lpstr>DISABILITY  FUNDING</vt:lpstr>
      <vt:lpstr> Process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WWW.ACCESSCOLLEGE.IE</dc:title>
  <dc:creator>Deirdre Nash</dc:creator>
  <cp:lastModifiedBy>user</cp:lastModifiedBy>
  <cp:revision>23</cp:revision>
  <dcterms:created xsi:type="dcterms:W3CDTF">2009-11-24T19:52:07Z</dcterms:created>
  <dcterms:modified xsi:type="dcterms:W3CDTF">2014-11-07T11:40:45Z</dcterms:modified>
</cp:coreProperties>
</file>